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  <p:sldMasterId id="2147483775" r:id="rId2"/>
    <p:sldMasterId id="2147483787" r:id="rId3"/>
    <p:sldMasterId id="2147483799" r:id="rId4"/>
    <p:sldMasterId id="2147483817" r:id="rId5"/>
    <p:sldMasterId id="2147483831" r:id="rId6"/>
    <p:sldMasterId id="2147483843" r:id="rId7"/>
    <p:sldMasterId id="2147483855" r:id="rId8"/>
  </p:sldMasterIdLst>
  <p:notesMasterIdLst>
    <p:notesMasterId r:id="rId19"/>
  </p:notesMasterIdLst>
  <p:handoutMasterIdLst>
    <p:handoutMasterId r:id="rId20"/>
  </p:handoutMasterIdLst>
  <p:sldIdLst>
    <p:sldId id="353" r:id="rId9"/>
    <p:sldId id="364" r:id="rId10"/>
    <p:sldId id="268" r:id="rId11"/>
    <p:sldId id="331" r:id="rId12"/>
    <p:sldId id="365" r:id="rId13"/>
    <p:sldId id="366" r:id="rId14"/>
    <p:sldId id="341" r:id="rId15"/>
    <p:sldId id="342" r:id="rId16"/>
    <p:sldId id="349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7B9"/>
    <a:srgbClr val="F1A60F"/>
    <a:srgbClr val="C00000"/>
    <a:srgbClr val="FFFFFF"/>
    <a:srgbClr val="FB7400"/>
    <a:srgbClr val="FFFFCC"/>
    <a:srgbClr val="F2750E"/>
    <a:srgbClr val="13B94A"/>
    <a:srgbClr val="9EE660"/>
    <a:srgbClr val="FB1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86" autoAdjust="0"/>
    <p:restoredTop sz="87067" autoAdjust="0"/>
  </p:normalViewPr>
  <p:slideViewPr>
    <p:cSldViewPr snapToGrid="0">
      <p:cViewPr varScale="1">
        <p:scale>
          <a:sx n="68" d="100"/>
          <a:sy n="68" d="100"/>
        </p:scale>
        <p:origin x="686" y="58"/>
      </p:cViewPr>
      <p:guideLst/>
    </p:cSldViewPr>
  </p:slideViewPr>
  <p:outlineViewPr>
    <p:cViewPr>
      <p:scale>
        <a:sx n="33" d="100"/>
        <a:sy n="33" d="100"/>
      </p:scale>
      <p:origin x="0" y="-70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5C5750-FA83-4C52-9D9D-84814A1DCD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AF384-8BC7-4321-A48C-15AFA7356D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28B17-C28B-4038-A8DD-B8DECCC40DFB}" type="datetimeFigureOut">
              <a:rPr lang="en-US" smtClean="0">
                <a:latin typeface="Arial" panose="020B0604020202020204" pitchFamily="34" charset="0"/>
              </a:rPr>
              <a:t>11/16/2021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F7E77-EEF5-4864-AF65-5492189672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ABDED-8B1C-4C7A-A744-798E00BFEE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BD280-A6D3-45E5-BDE6-7A9C927C7651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396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59F76D8-C1C4-407C-B31D-D99041CF5B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8FAE9686-3938-4593-88AA-1C68079C4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CBA4301-6F8E-49CD-BFD4-5ABE9554B5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A4D9C3-129F-4802-87CA-0F2B37331DC6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F8B04-BEA6-4FEA-A71D-0BEA5126C2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2A8717-8700-4F9E-B587-B6A60668A4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A278BDB-4B72-47ED-9D5B-439ACB0658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19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hristmas-picture-3877444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ithsonianmag.com/smart-news/brief-history-figgy-pudding-180957600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bamawhitehouse.archives.gov/blog/2015/12/15/hanukkah-white-house-2015-%E2%80%93-memories-menorahs-and-maccabeat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yahrzei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ffpost.com/entry/twas-the-night-before-christmas_n_801194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7429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Photo by </a:t>
            </a:r>
            <a:r>
              <a:rPr lang="en-US" dirty="0" err="1"/>
              <a:t>Peggychoucair</a:t>
            </a:r>
            <a:r>
              <a:rPr lang="en-US" dirty="0"/>
              <a:t> on </a:t>
            </a:r>
            <a:r>
              <a:rPr lang="en-US" dirty="0" err="1"/>
              <a:t>Pixabay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https://pixabay.com/photos/christmas-picture-3877444/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F76D8-C1C4-407C-B31D-D99041CF5B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by National Telefilm Associates - Screenshot of the movie, Public Domain, https://commons.wikimedia.org/w/index.php?curid=6397263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F76D8-C1C4-407C-B31D-D99041CF5B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10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7429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Photo by Pixel2013 on </a:t>
            </a:r>
            <a:r>
              <a:rPr lang="en-US" dirty="0" err="1"/>
              <a:t>Pixabay</a:t>
            </a:r>
            <a:r>
              <a:rPr lang="en-US" dirty="0"/>
              <a:t>: https://pixabay.com/photos/christmas-balls-christmas-ornament-1797858/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F76D8-C1C4-407C-B31D-D99041CF5B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0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https://www.smithsonianmag.com/smart-news/brief-history-figgy-pudding-180957600/</a:t>
            </a:r>
            <a:endParaRPr lang="en-US" dirty="0"/>
          </a:p>
          <a:p>
            <a:r>
              <a:rPr lang="en-US" dirty="0"/>
              <a:t>Photo by James Clark - Sotheby's, Public Domain, https://commons.wikimedia.org/w/index.php?curid=65027160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F76D8-C1C4-407C-B31D-D99041CF5B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4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7429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Photo by Amanda </a:t>
            </a:r>
            <a:r>
              <a:rPr lang="en-US" dirty="0" err="1"/>
              <a:t>Lucidon</a:t>
            </a:r>
            <a:r>
              <a:rPr lang="en-US" dirty="0"/>
              <a:t> in the White House Archives: </a:t>
            </a:r>
            <a:r>
              <a:rPr lang="en-US" dirty="0">
                <a:hlinkClick r:id="rId3"/>
              </a:rPr>
              <a:t>https://obamawhitehouse.archives.gov/blog/2015/12/15/hanukkah-white-house-2015-%E2%80%93-memories-menorahs-and-maccabeats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F76D8-C1C4-407C-B31D-D99041CF5B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43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7429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https://www.britannica.com/topic/yahrzeit</a:t>
            </a:r>
            <a:endParaRPr lang="en-US" dirty="0"/>
          </a:p>
          <a:p>
            <a:r>
              <a:rPr lang="en-US" dirty="0"/>
              <a:t>Photo by 39james - Own work, CC BY-SA 4.0, https://commons.wikimedia.org/w/index.php?curid=37527783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F76D8-C1C4-407C-B31D-D99041CF5B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77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7429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Photo by Bureau of Engraving and Printing. Designed by </a:t>
            </a:r>
            <a:r>
              <a:rPr lang="en-US" dirty="0" err="1"/>
              <a:t>Stevan</a:t>
            </a:r>
            <a:r>
              <a:rPr lang="en-US" dirty="0"/>
              <a:t> </a:t>
            </a:r>
            <a:r>
              <a:rPr lang="en-US" dirty="0" err="1"/>
              <a:t>Dohanos</a:t>
            </a:r>
            <a:r>
              <a:rPr lang="en-US" dirty="0"/>
              <a:t>. - U.S. Postal Service; National Postal Museum: 1972 Christmas Issue, Public Domain, https://commons.wikimedia.org/w/index.php?curid=50675584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F76D8-C1C4-407C-B31D-D99041CF5B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75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7429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https://www.huffpost.com/entry/twas-the-night-before-christmas_n_801194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Photo by icefront on </a:t>
            </a:r>
            <a:r>
              <a:rPr lang="en-US" dirty="0" err="1"/>
              <a:t>Envato</a:t>
            </a:r>
            <a:r>
              <a:rPr lang="en-US" dirty="0"/>
              <a:t> Elements: https://elements.envato.com/house-mouse-standing-mus-musculus-P8Y5DEM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F76D8-C1C4-407C-B31D-D99041CF5B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1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62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6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BF85-33B3-40F1-AAD9-FC4E7FF3F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6BAB4-25F9-40DF-B975-843CBD9DB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E28AD-9D1F-4EA4-90A8-DAD1383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13F9-9992-4D87-BACA-F0E78ECF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A8071-D452-44A3-94F5-6B29C388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8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C4D5-996B-438D-8F2F-7CA3FE8A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C828B-8941-41DE-89D9-6908AFDE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A1315-7804-4B3E-87C4-B9D2ECEF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5186A-E628-4535-AEF9-CC75F1D9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7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6EAC-8B6A-41C9-B238-A47E8138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9448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BF85-33B3-40F1-AAD9-FC4E7FF3F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6BAB4-25F9-40DF-B975-843CBD9DB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E28AD-9D1F-4EA4-90A8-DAD1383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13F9-9992-4D87-BACA-F0E78ECF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A8071-D452-44A3-94F5-6B29C388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28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C09A-AC42-426E-8915-502DFBB8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E5971-A49A-4FA4-A738-FF43C4714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D3BC2-2E24-409A-A490-2907AC07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D47E-9D02-492F-9829-B03DDE39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C2B31-289D-4A47-8263-C4C42B58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0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DEB4-6BD3-4F4D-9BCD-9F25AFE1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B562F-3F50-46BA-8C71-9B8554C5F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A91B-111A-4472-8F73-4CE14812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FDC99-2470-471D-A715-3DE2890F0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2E019-685D-43C5-BCF4-9767AD12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7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99F7-B46D-4978-B3BF-1D65F9B7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42DD5-87EC-4E1C-8184-78BD8BB7D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2E825-C268-49BA-AD96-3504CF0A5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E5909-133C-4E0A-B3BA-34560244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3A87C-00B1-49EF-8F28-5173669D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9A1FB-4534-4300-9B7E-6BD1AAE2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07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C306-4157-4F81-9BF1-0E76D1AB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0D27-ED2D-4D9B-8E1C-D7D5F3997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F4CFF-5CAE-4826-84D7-C7B727C36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D4C45-5DA7-44C8-AABE-452AD1AD9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080D7-5A61-45A8-92DE-869BF44CA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48F933-2DB8-4366-84B9-5A2DC78E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C8E3-4B71-452D-BCBF-95B2D8BA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F59C83-2ECB-4257-A3A6-39709EF2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95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C4D5-996B-438D-8F2F-7CA3FE8A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C828B-8941-41DE-89D9-6908AFDE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A1315-7804-4B3E-87C4-B9D2ECEF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5186A-E628-4535-AEF9-CC75F1D9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9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167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F1B9B-267A-4BCD-9558-C18E37E7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CD789-6C98-4930-AACB-7B186C52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A2BAE-8136-4B8F-8B6A-B7A7B3CC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34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6371-0C19-405A-A09E-DA1167E2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FAC1C-243A-4725-9D16-FA0DFA14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B537C-8FEA-437C-9B60-78C0DFC81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DC04F-3321-4A49-8981-15273ACC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41802-CBB6-4927-AAA3-9E30C421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C039A-AD6A-47A9-8F2D-29F7D7AC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07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C5F5-9D9C-40F9-9D21-6DB884B8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9EB7F-9811-4EDF-8DB0-46D074995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918A6-77E1-4C0D-BC9B-3014BEBCA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27968-C3AA-43A4-994A-3B199F76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07490-2F9A-49C1-84A7-43DE2557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6DD2F-DF5B-47E0-BC70-21090DD5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08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7045-CC61-42F9-9808-E28BF7F5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F18DF-D72E-4107-964A-EFCDACC8E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F5683-1FB5-44BD-A698-C0105A06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29B54-A760-44BF-846C-8337AE8C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C561F-40F1-443F-950B-88609529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51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3D914-4DC1-4CF5-A675-1D9802CA0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BB355-4C10-4171-B3D7-99B54B172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1B4F7-7F91-4447-B68C-B87C5D82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92479-B642-4A5C-99C9-3C76F8BA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8AE4F-EEC8-4634-9139-4943DB88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07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653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C09A-AC42-426E-8915-502DFBB8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226" y="365125"/>
            <a:ext cx="7423689" cy="1325563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FFFF00"/>
                </a:solidFill>
                <a:latin typeface="KG Blank Space Soli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E5971-A49A-4FA4-A738-FF43C4714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396" y="1825625"/>
            <a:ext cx="613732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3200" b="1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371600" indent="0">
              <a:buNone/>
              <a:defRPr sz="3200" b="1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1828800" indent="0">
              <a:buNone/>
              <a:defRPr sz="3200" b="1">
                <a:solidFill>
                  <a:srgbClr val="FFFFCC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D3BC2-2E24-409A-A490-2907AC07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D47E-9D02-492F-9829-B03DDE39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C2B31-289D-4A47-8263-C4C42B58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90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DEB4-6BD3-4F4D-9BCD-9F25AFE1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B562F-3F50-46BA-8C71-9B8554C5F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A91B-111A-4472-8F73-4CE14812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FDC99-2470-471D-A715-3DE2890F0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2E019-685D-43C5-BCF4-9767AD12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33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99F7-B46D-4978-B3BF-1D65F9B7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42DD5-87EC-4E1C-8184-78BD8BB7D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2E825-C268-49BA-AD96-3504CF0A5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E5909-133C-4E0A-B3BA-34560244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3A87C-00B1-49EF-8F28-5173669D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9A1FB-4534-4300-9B7E-6BD1AAE2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12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C306-4157-4F81-9BF1-0E76D1AB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0D27-ED2D-4D9B-8E1C-D7D5F3997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F4CFF-5CAE-4826-84D7-C7B727C36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D4C45-5DA7-44C8-AABE-452AD1AD9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080D7-5A61-45A8-92DE-869BF44CA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48F933-2DB8-4366-84B9-5A2DC78E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C8E3-4B71-452D-BCBF-95B2D8BA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F59C83-2ECB-4257-A3A6-39709EF2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79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723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C4D5-996B-438D-8F2F-7CA3FE8A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C828B-8941-41DE-89D9-6908AFDE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A1315-7804-4B3E-87C4-B9D2ECEF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5186A-E628-4535-AEF9-CC75F1D9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85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F1B9B-267A-4BCD-9558-C18E37E7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CD789-6C98-4930-AACB-7B186C52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A2BAE-8136-4B8F-8B6A-B7A7B3CC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505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6371-0C19-405A-A09E-DA1167E2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FAC1C-243A-4725-9D16-FA0DFA14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B537C-8FEA-437C-9B60-78C0DFC81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DC04F-3321-4A49-8981-15273ACC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41802-CBB6-4927-AAA3-9E30C421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C039A-AD6A-47A9-8F2D-29F7D7AC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41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C5F5-9D9C-40F9-9D21-6DB884B8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9EB7F-9811-4EDF-8DB0-46D074995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918A6-77E1-4C0D-BC9B-3014BEBCA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27968-C3AA-43A4-994A-3B199F76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07490-2F9A-49C1-84A7-43DE2557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6DD2F-DF5B-47E0-BC70-21090DD5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99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7045-CC61-42F9-9808-E28BF7F5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F18DF-D72E-4107-964A-EFCDACC8E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F5683-1FB5-44BD-A698-C0105A06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29B54-A760-44BF-846C-8337AE8C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C561F-40F1-443F-950B-88609529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40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3D914-4DC1-4CF5-A675-1D9802CA0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BB355-4C10-4171-B3D7-99B54B172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1B4F7-7F91-4447-B68C-B87C5D82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92479-B642-4A5C-99C9-3C76F8BA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8AE4F-EEC8-4634-9139-4943DB88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366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92C8-E0F2-48C6-B327-C01F832FC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01DE5-1594-4F5B-AA1A-0DB62A2DD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658B7-039B-4F19-9CAC-27B7D1CA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A73AC-6315-496D-8E87-CB88F588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16A3-9084-4F0C-95B3-4077C61E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59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31D3-4DE9-46D6-92C9-9E6151AC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CE95-F956-4E72-8EA2-5180E265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88E3B-21DD-40FE-8CCE-0EF9193F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751BB-9796-4EB6-9C5E-C387D32F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0168D-17F7-47E7-BCD7-1AF76914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46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68FF-3EB5-4895-B503-19E2C84F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EAAAA-EF72-4EF3-AF0C-77A91A0EE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9404B-A524-49EE-BAFF-6EC784F2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7E393-07F2-4D0C-BC95-28653BD1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B326F-33C2-48A7-B8E4-4B5E1971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99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AC30-80D8-435E-9543-454CCE20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C720B-E9CD-41DC-A1B4-038A25DBA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24718-E841-47E7-B535-3095A7913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14A91-B13B-4C4C-9ECB-80ECA714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7B406-757B-466E-A4F5-6DF3AC8A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D18BD-27B0-4614-BACA-98117476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7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418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93AA-0556-4673-B207-E9CC3CF0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98F9D-0EA9-4B3D-8F63-49D56B635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0EA3B-9A10-4790-8F17-3E799F5CF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864C0-F235-479E-9916-C511EB425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42F3-E82F-4490-9820-C18F59F14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3889E-4E18-43F7-A1DE-4D0D417F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1EA0C-B40F-426A-86EF-BE1B8CAF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D576F-6337-49A8-8A73-FE3B4EE8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63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3AD7-C536-4067-85FA-0B29B4AA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73206-2089-4016-A2E6-EB675319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A7A6C-64E2-433E-BF24-A5C9FB10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BD25F-C5C8-427C-852E-AD74EB12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89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0871B-728E-4E84-B41A-E9357E9C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8EA88-823F-4A68-A4B2-17041233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1D2CA-309B-4807-84F3-1548D25F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388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6D14-3373-402D-9876-A14AAD90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5A21-0BED-449D-8B31-DFAA8062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D8479-1F26-4B73-BC60-056D6EE22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8B563-5DF2-4A6D-B486-6F8B0391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1B99F-6002-4A22-A2FB-4D9E3FFB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E1D6C-F1C4-4860-AF9D-B49B7532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72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B180-DD19-4863-9044-A711B83E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97AC8D-4061-48A3-B5D3-4547FD78D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4BD3D-40FF-4DA7-969F-BBA87C1D3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579B6-13E6-425F-A3D3-74291A89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2F847-C44F-4E4A-92D8-4D63F883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3679C-665F-491E-9371-A919A02D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54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5CE0-9F59-49F4-9674-D1AEE0EA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78B0E-564B-4A56-AFCE-567A17B3D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9B1A6-8DA1-4F8B-8E0C-76F7F5B5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A9D9D-4889-46BF-9B80-939803FB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DE264-6EC7-4524-BA6D-B568965C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788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F7237-AEAE-4F01-B863-17334B73B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03FDA-85CD-40B0-BDAD-B343F6EF3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D936A-1753-4E90-B472-0C5BAC8C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ECC7B-0001-4CCB-BD5F-05526B97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C0109-0CC4-49C5-B162-E752B5EB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0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4228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2163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09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4083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131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1494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597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7562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530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1869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5415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9483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BF85-33B3-40F1-AAD9-FC4E7FF3F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6BAB4-25F9-40DF-B975-843CBD9DB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E28AD-9D1F-4EA4-90A8-DAD1383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13F9-9992-4D87-BACA-F0E78ECF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A8071-D452-44A3-94F5-6B29C388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80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C4D5-996B-438D-8F2F-7CA3FE8A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C828B-8941-41DE-89D9-6908AFDE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A1315-7804-4B3E-87C4-B9D2ECEF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5186A-E628-4535-AEF9-CC75F1D9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6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3766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06EAC-8B6A-41C9-B238-A47E8138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69301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BF85-33B3-40F1-AAD9-FC4E7FF3F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6BAB4-25F9-40DF-B975-843CBD9DB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E28AD-9D1F-4EA4-90A8-DAD1383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13F9-9992-4D87-BACA-F0E78ECF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A8071-D452-44A3-94F5-6B29C388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999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C09A-AC42-426E-8915-502DFBB8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E5971-A49A-4FA4-A738-FF43C4714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D3BC2-2E24-409A-A490-2907AC07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D47E-9D02-492F-9829-B03DDE39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C2B31-289D-4A47-8263-C4C42B58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84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DEB4-6BD3-4F4D-9BCD-9F25AFE1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B562F-3F50-46BA-8C71-9B8554C5F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A91B-111A-4472-8F73-4CE14812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FDC99-2470-471D-A715-3DE2890F0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2E019-685D-43C5-BCF4-9767AD12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24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99F7-B46D-4978-B3BF-1D65F9B7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42DD5-87EC-4E1C-8184-78BD8BB7D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2E825-C268-49BA-AD96-3504CF0A5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E5909-133C-4E0A-B3BA-34560244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3A87C-00B1-49EF-8F28-5173669D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9A1FB-4534-4300-9B7E-6BD1AAE2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06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C306-4157-4F81-9BF1-0E76D1AB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0D27-ED2D-4D9B-8E1C-D7D5F3997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F4CFF-5CAE-4826-84D7-C7B727C36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D4C45-5DA7-44C8-AABE-452AD1AD9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080D7-5A61-45A8-92DE-869BF44CA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48F933-2DB8-4366-84B9-5A2DC78E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C8E3-4B71-452D-BCBF-95B2D8BA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F59C83-2ECB-4257-A3A6-39709EF2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855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C4D5-996B-438D-8F2F-7CA3FE8A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C828B-8941-41DE-89D9-6908AFDE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A1315-7804-4B3E-87C4-B9D2ECEF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5186A-E628-4535-AEF9-CC75F1D9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363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F1B9B-267A-4BCD-9558-C18E37E7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CD789-6C98-4930-AACB-7B186C52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A2BAE-8136-4B8F-8B6A-B7A7B3CC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306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6371-0C19-405A-A09E-DA1167E2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FAC1C-243A-4725-9D16-FA0DFA14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B537C-8FEA-437C-9B60-78C0DFC81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DC04F-3321-4A49-8981-15273ACC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41802-CBB6-4927-AAA3-9E30C421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C039A-AD6A-47A9-8F2D-29F7D7AC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121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C5F5-9D9C-40F9-9D21-6DB884B8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9EB7F-9811-4EDF-8DB0-46D074995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918A6-77E1-4C0D-BC9B-3014BEBCA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27968-C3AA-43A4-994A-3B199F76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07490-2F9A-49C1-84A7-43DE2557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6DD2F-DF5B-47E0-BC70-21090DD5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4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85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7045-CC61-42F9-9808-E28BF7F5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F18DF-D72E-4107-964A-EFCDACC8E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F5683-1FB5-44BD-A698-C0105A06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29B54-A760-44BF-846C-8337AE8C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C561F-40F1-443F-950B-88609529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640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3D914-4DC1-4CF5-A675-1D9802CA0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BB355-4C10-4171-B3D7-99B54B172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1B4F7-7F91-4447-B68C-B87C5D82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92479-B642-4A5C-99C9-3C76F8BA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8AE4F-EEC8-4634-9139-4943DB88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049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226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6302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C09A-AC42-426E-8915-502DFBB85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226" y="365125"/>
            <a:ext cx="7423689" cy="1325563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FFFF00"/>
                </a:solidFill>
                <a:latin typeface="KG Blank Space Soli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E5971-A49A-4FA4-A738-FF43C4714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7396" y="1825625"/>
            <a:ext cx="6137329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3200" b="1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914400" indent="0">
              <a:buNone/>
              <a:defRPr sz="3200" b="1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371600" indent="0">
              <a:buNone/>
              <a:defRPr sz="3200" b="1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1828800" indent="0">
              <a:buNone/>
              <a:defRPr sz="3200" b="1">
                <a:solidFill>
                  <a:srgbClr val="FFFFCC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D3BC2-2E24-409A-A490-2907AC07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D47E-9D02-492F-9829-B03DDE39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C2B31-289D-4A47-8263-C4C42B58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464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DEB4-6BD3-4F4D-9BCD-9F25AFE1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B562F-3F50-46BA-8C71-9B8554C5F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A91B-111A-4472-8F73-4CE14812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FDC99-2470-471D-A715-3DE2890F0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2E019-685D-43C5-BCF4-9767AD12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231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799F7-B46D-4978-B3BF-1D65F9B7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42DD5-87EC-4E1C-8184-78BD8BB7D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2E825-C268-49BA-AD96-3504CF0A5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2E5909-133C-4E0A-B3BA-34560244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3A87C-00B1-49EF-8F28-5173669D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9A1FB-4534-4300-9B7E-6BD1AAE2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29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C306-4157-4F81-9BF1-0E76D1AB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20D27-ED2D-4D9B-8E1C-D7D5F3997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F4CFF-5CAE-4826-84D7-C7B727C36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D4C45-5DA7-44C8-AABE-452AD1AD9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D080D7-5A61-45A8-92DE-869BF44CA4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48F933-2DB8-4366-84B9-5A2DC78E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8C8E3-4B71-452D-BCBF-95B2D8BA5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F59C83-2ECB-4257-A3A6-39709EF2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730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C4D5-996B-438D-8F2F-7CA3FE8A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C828B-8941-41DE-89D9-6908AFDE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A1315-7804-4B3E-87C4-B9D2ECEF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5186A-E628-4535-AEF9-CC75F1D9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850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F1B9B-267A-4BCD-9558-C18E37E7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8CD789-6C98-4930-AACB-7B186C52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A2BAE-8136-4B8F-8B6A-B7A7B3CC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3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787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36371-0C19-405A-A09E-DA1167E2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FAC1C-243A-4725-9D16-FA0DFA14E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B537C-8FEA-437C-9B60-78C0DFC81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DC04F-3321-4A49-8981-15273ACC1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41802-CBB6-4927-AAA3-9E30C421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C039A-AD6A-47A9-8F2D-29F7D7AC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068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C5F5-9D9C-40F9-9D21-6DB884B8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9EB7F-9811-4EDF-8DB0-46D074995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3918A6-77E1-4C0D-BC9B-3014BEBCA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27968-C3AA-43A4-994A-3B199F76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07490-2F9A-49C1-84A7-43DE2557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6DD2F-DF5B-47E0-BC70-21090DD5F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810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17045-CC61-42F9-9808-E28BF7F5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F18DF-D72E-4107-964A-EFCDACC8E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F5683-1FB5-44BD-A698-C0105A06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29B54-A760-44BF-846C-8337AE8C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C561F-40F1-443F-950B-88609529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152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73D914-4DC1-4CF5-A675-1D9802CA0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BB355-4C10-4171-B3D7-99B54B172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1B4F7-7F91-4447-B68C-B87C5D82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BBB6298-AEEC-4311-AB44-0A38A93361F3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92479-B642-4A5C-99C9-3C76F8BA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8AE4F-EEC8-4634-9139-4943DB88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1E3AA3F-CEB8-4E52-BAB4-354C4CDDD4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994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92C8-E0F2-48C6-B327-C01F832FC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01DE5-1594-4F5B-AA1A-0DB62A2DD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658B7-039B-4F19-9CAC-27B7D1CA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A73AC-6315-496D-8E87-CB88F588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16A3-9084-4F0C-95B3-4077C61E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31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31D3-4DE9-46D6-92C9-9E6151AC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2CE95-F956-4E72-8EA2-5180E265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88E3B-21DD-40FE-8CCE-0EF9193F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751BB-9796-4EB6-9C5E-C387D32F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0168D-17F7-47E7-BCD7-1AF76914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621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068FF-3EB5-4895-B503-19E2C84F3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EAAAA-EF72-4EF3-AF0C-77A91A0EE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9404B-A524-49EE-BAFF-6EC784F2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7E393-07F2-4D0C-BC95-28653BD16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B326F-33C2-48A7-B8E4-4B5E1971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625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9AC30-80D8-435E-9543-454CCE20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C720B-E9CD-41DC-A1B4-038A25DBA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924718-E841-47E7-B535-3095A7913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14A91-B13B-4C4C-9ECB-80ECA714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7B406-757B-466E-A4F5-6DF3AC8A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D18BD-27B0-4614-BACA-98117476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256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93AA-0556-4673-B207-E9CC3CF0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98F9D-0EA9-4B3D-8F63-49D56B635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0EA3B-9A10-4790-8F17-3E799F5CF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864C0-F235-479E-9916-C511EB425F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42F3-E82F-4490-9820-C18F59F14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3889E-4E18-43F7-A1DE-4D0D417F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1EA0C-B40F-426A-86EF-BE1B8CAF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D576F-6337-49A8-8A73-FE3B4EE8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685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3AD7-C536-4067-85FA-0B29B4AA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273206-2089-4016-A2E6-EB675319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A7A6C-64E2-433E-BF24-A5C9FB10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BD25F-C5C8-427C-852E-AD74EB12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9762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B0871B-728E-4E84-B41A-E9357E9C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D8EA88-823F-4A68-A4B2-17041233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1D2CA-309B-4807-84F3-1548D25F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075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6D14-3373-402D-9876-A14AAD90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5A21-0BED-449D-8B31-DFAA8062C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D8479-1F26-4B73-BC60-056D6EE22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8B563-5DF2-4A6D-B486-6F8B0391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1B99F-6002-4A22-A2FB-4D9E3FFB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E1D6C-F1C4-4860-AF9D-B49B75327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035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B180-DD19-4863-9044-A711B83E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97AC8D-4061-48A3-B5D3-4547FD78D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4BD3D-40FF-4DA7-969F-BBA87C1D3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579B6-13E6-425F-A3D3-74291A89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2F847-C44F-4E4A-92D8-4D63F883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3679C-665F-491E-9371-A919A02D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38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5CE0-9F59-49F4-9674-D1AEE0EA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78B0E-564B-4A56-AFCE-567A17B3D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9B1A6-8DA1-4F8B-8E0C-76F7F5B5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A9D9D-4889-46BF-9B80-939803FB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DE264-6EC7-4524-BA6D-B568965C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813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F7237-AEAE-4F01-B863-17334B73B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03FDA-85CD-40B0-BDAD-B343F6EF3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D936A-1753-4E90-B472-0C5BAC8CFF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E35FC8-1E78-4024-9000-4E72C3A32B7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ECC7B-0001-4CCB-BD5F-05526B970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C0109-0CC4-49C5-B162-E752B5EB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4EE40-E7A0-4B23-AEFF-44181FF51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3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" Target="../slides/slide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1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557EBC-00BF-4FBA-8F2D-58915EAA13D7}"/>
              </a:ext>
            </a:extLst>
          </p:cNvPr>
          <p:cNvSpPr/>
          <p:nvPr userDrawn="1"/>
        </p:nvSpPr>
        <p:spPr>
          <a:xfrm>
            <a:off x="157367" y="172005"/>
            <a:ext cx="11870575" cy="649110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42B043-66F9-4EE6-9DDE-226769DE9FDE}"/>
              </a:ext>
            </a:extLst>
          </p:cNvPr>
          <p:cNvSpPr txBox="1"/>
          <p:nvPr userDrawn="1"/>
        </p:nvSpPr>
        <p:spPr>
          <a:xfrm>
            <a:off x="10954327" y="6657945"/>
            <a:ext cx="12376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©2021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MrsReaderPants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F6E3F4-65B0-4B14-9E51-23EBEC3EFA31}"/>
              </a:ext>
            </a:extLst>
          </p:cNvPr>
          <p:cNvSpPr txBox="1"/>
          <p:nvPr userDrawn="1"/>
        </p:nvSpPr>
        <p:spPr>
          <a:xfrm>
            <a:off x="0" y="6657945"/>
            <a:ext cx="21058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Holiday Trivia Game  Demo</a:t>
            </a:r>
          </a:p>
        </p:txBody>
      </p:sp>
    </p:spTree>
    <p:extLst>
      <p:ext uri="{BB962C8B-B14F-4D97-AF65-F5344CB8AC3E}">
        <p14:creationId xmlns:p14="http://schemas.microsoft.com/office/powerpoint/2010/main" val="293412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813" r:id="rId11"/>
    <p:sldLayoutId id="2147483814" r:id="rId12"/>
    <p:sldLayoutId id="21474838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3B9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063B1B-33B1-44FF-BD29-8E90A82F8206}"/>
              </a:ext>
            </a:extLst>
          </p:cNvPr>
          <p:cNvSpPr/>
          <p:nvPr userDrawn="1"/>
        </p:nvSpPr>
        <p:spPr>
          <a:xfrm>
            <a:off x="157367" y="172005"/>
            <a:ext cx="11870575" cy="649110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hlinkClick r:id="rId13" action="ppaction://hlinksldjump"/>
            <a:extLst>
              <a:ext uri="{FF2B5EF4-FFF2-40B4-BE49-F238E27FC236}">
                <a16:creationId xmlns:a16="http://schemas.microsoft.com/office/drawing/2014/main" id="{80D1B6F5-CC19-42FD-B564-3B7E6A86FCA1}"/>
              </a:ext>
            </a:extLst>
          </p:cNvPr>
          <p:cNvSpPr txBox="1"/>
          <p:nvPr userDrawn="1"/>
        </p:nvSpPr>
        <p:spPr>
          <a:xfrm>
            <a:off x="9125527" y="6109270"/>
            <a:ext cx="2683015" cy="369332"/>
          </a:xfrm>
          <a:prstGeom prst="rect">
            <a:avLst/>
          </a:prstGeom>
          <a:solidFill>
            <a:srgbClr val="13B9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Back to Game Board</a:t>
            </a:r>
          </a:p>
        </p:txBody>
      </p:sp>
      <p:sp>
        <p:nvSpPr>
          <p:cNvPr id="7" name="TextBox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D06C3E-E6A2-437F-B271-EDA598790A75}"/>
              </a:ext>
            </a:extLst>
          </p:cNvPr>
          <p:cNvSpPr txBox="1"/>
          <p:nvPr userDrawn="1"/>
        </p:nvSpPr>
        <p:spPr>
          <a:xfrm>
            <a:off x="464266" y="6109270"/>
            <a:ext cx="2860825" cy="369332"/>
          </a:xfrm>
          <a:prstGeom prst="rect">
            <a:avLst/>
          </a:prstGeom>
          <a:solidFill>
            <a:srgbClr val="13B94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See the question again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121314-DDA3-40E7-9207-04D9413F00FF}"/>
              </a:ext>
            </a:extLst>
          </p:cNvPr>
          <p:cNvSpPr txBox="1"/>
          <p:nvPr userDrawn="1"/>
        </p:nvSpPr>
        <p:spPr>
          <a:xfrm>
            <a:off x="10954327" y="6657945"/>
            <a:ext cx="12376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</a:rPr>
              <a:t>©2021 </a:t>
            </a:r>
            <a:r>
              <a:rPr lang="en-US" sz="700" dirty="0" err="1">
                <a:solidFill>
                  <a:schemeClr val="tx1"/>
                </a:solidFill>
                <a:latin typeface="Arial" panose="020B0604020202020204" pitchFamily="34" charset="0"/>
              </a:rPr>
              <a:t>MrsReaderPants</a:t>
            </a:r>
            <a:endParaRPr lang="en-US" sz="7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50FDC8-A1A8-455A-9F5D-A17D9F51055F}"/>
              </a:ext>
            </a:extLst>
          </p:cNvPr>
          <p:cNvSpPr txBox="1"/>
          <p:nvPr userDrawn="1"/>
        </p:nvSpPr>
        <p:spPr>
          <a:xfrm>
            <a:off x="0" y="6657945"/>
            <a:ext cx="21058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tx1"/>
                </a:solidFill>
                <a:latin typeface="Arial" panose="020B0604020202020204" pitchFamily="34" charset="0"/>
              </a:rPr>
              <a:t>Holiday Trivia Game  Demo</a:t>
            </a:r>
          </a:p>
        </p:txBody>
      </p:sp>
    </p:spTree>
    <p:extLst>
      <p:ext uri="{BB962C8B-B14F-4D97-AF65-F5344CB8AC3E}">
        <p14:creationId xmlns:p14="http://schemas.microsoft.com/office/powerpoint/2010/main" val="291919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F026E5-D320-4D15-BF09-836DDBC6078A}"/>
              </a:ext>
            </a:extLst>
          </p:cNvPr>
          <p:cNvSpPr/>
          <p:nvPr userDrawn="1"/>
        </p:nvSpPr>
        <p:spPr>
          <a:xfrm>
            <a:off x="157367" y="172005"/>
            <a:ext cx="11870575" cy="649110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D1B6F5-CC19-42FD-B564-3B7E6A86FCA1}"/>
              </a:ext>
            </a:extLst>
          </p:cNvPr>
          <p:cNvSpPr txBox="1"/>
          <p:nvPr userDrawn="1"/>
        </p:nvSpPr>
        <p:spPr>
          <a:xfrm>
            <a:off x="9665275" y="6063822"/>
            <a:ext cx="215309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A6793-099A-4FAB-8610-E1D7FB1050B4}"/>
              </a:ext>
            </a:extLst>
          </p:cNvPr>
          <p:cNvSpPr txBox="1"/>
          <p:nvPr userDrawn="1"/>
        </p:nvSpPr>
        <p:spPr>
          <a:xfrm>
            <a:off x="10954327" y="6657945"/>
            <a:ext cx="12376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©2021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</a:rPr>
              <a:t>MrsReaderPants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F863ED-1B12-42CA-B57B-FFCCDEF159DA}"/>
              </a:ext>
            </a:extLst>
          </p:cNvPr>
          <p:cNvSpPr txBox="1"/>
          <p:nvPr userDrawn="1"/>
        </p:nvSpPr>
        <p:spPr>
          <a:xfrm>
            <a:off x="0" y="6657945"/>
            <a:ext cx="21058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</a:rPr>
              <a:t>Holiday Trivia Game  Demo</a:t>
            </a:r>
          </a:p>
        </p:txBody>
      </p:sp>
    </p:spTree>
    <p:extLst>
      <p:ext uri="{BB962C8B-B14F-4D97-AF65-F5344CB8AC3E}">
        <p14:creationId xmlns:p14="http://schemas.microsoft.com/office/powerpoint/2010/main" val="90971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31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3CCC08-798B-4057-9A69-9DFBF7422905}"/>
              </a:ext>
            </a:extLst>
          </p:cNvPr>
          <p:cNvSpPr txBox="1"/>
          <p:nvPr userDrawn="1"/>
        </p:nvSpPr>
        <p:spPr>
          <a:xfrm>
            <a:off x="10954327" y="6657945"/>
            <a:ext cx="12376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latin typeface="Arial" panose="020B0604020202020204" pitchFamily="34" charset="0"/>
              </a:rPr>
              <a:t>©2021 </a:t>
            </a:r>
            <a:r>
              <a:rPr lang="en-US" sz="700" dirty="0" err="1">
                <a:latin typeface="Arial" panose="020B0604020202020204" pitchFamily="34" charset="0"/>
              </a:rPr>
              <a:t>MrsReaderPants</a:t>
            </a:r>
            <a:endParaRPr lang="en-US" sz="700" dirty="0"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5E2FF3-0E6F-41A4-A3C4-E6C703B55D91}"/>
              </a:ext>
            </a:extLst>
          </p:cNvPr>
          <p:cNvSpPr txBox="1"/>
          <p:nvPr userDrawn="1"/>
        </p:nvSpPr>
        <p:spPr>
          <a:xfrm>
            <a:off x="0" y="6657945"/>
            <a:ext cx="21058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latin typeface="Arial" panose="020B0604020202020204" pitchFamily="34" charset="0"/>
              </a:rPr>
              <a:t>Trivia Game—Thanksgiving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F94F2F-5586-4532-825E-FA6CBF028681}"/>
              </a:ext>
            </a:extLst>
          </p:cNvPr>
          <p:cNvSpPr/>
          <p:nvPr userDrawn="1"/>
        </p:nvSpPr>
        <p:spPr>
          <a:xfrm>
            <a:off x="157367" y="172005"/>
            <a:ext cx="11870575" cy="649110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9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4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063B1B-33B1-44FF-BD29-8E90A82F8206}"/>
              </a:ext>
            </a:extLst>
          </p:cNvPr>
          <p:cNvSpPr/>
          <p:nvPr userDrawn="1"/>
        </p:nvSpPr>
        <p:spPr>
          <a:xfrm>
            <a:off x="157367" y="172005"/>
            <a:ext cx="11870575" cy="649110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hlinkClick r:id="rId14" action="ppaction://hlinksldjump"/>
            <a:extLst>
              <a:ext uri="{FF2B5EF4-FFF2-40B4-BE49-F238E27FC236}">
                <a16:creationId xmlns:a16="http://schemas.microsoft.com/office/drawing/2014/main" id="{80D1B6F5-CC19-42FD-B564-3B7E6A86FCA1}"/>
              </a:ext>
            </a:extLst>
          </p:cNvPr>
          <p:cNvSpPr txBox="1"/>
          <p:nvPr userDrawn="1"/>
        </p:nvSpPr>
        <p:spPr>
          <a:xfrm>
            <a:off x="9125527" y="6109270"/>
            <a:ext cx="2683015" cy="369332"/>
          </a:xfrm>
          <a:prstGeom prst="rect">
            <a:avLst/>
          </a:prstGeom>
          <a:solidFill>
            <a:srgbClr val="FFC40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Back to Game 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E4924-C63C-4691-A2D8-EED1AA5CAE7F}"/>
              </a:ext>
            </a:extLst>
          </p:cNvPr>
          <p:cNvSpPr txBox="1"/>
          <p:nvPr userDrawn="1"/>
        </p:nvSpPr>
        <p:spPr>
          <a:xfrm>
            <a:off x="10954327" y="6657945"/>
            <a:ext cx="12376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latin typeface="Arial" panose="020B0604020202020204" pitchFamily="34" charset="0"/>
              </a:rPr>
              <a:t>©2021 </a:t>
            </a:r>
            <a:r>
              <a:rPr lang="en-US" sz="700" dirty="0" err="1">
                <a:latin typeface="Arial" panose="020B0604020202020204" pitchFamily="34" charset="0"/>
              </a:rPr>
              <a:t>MrsReaderPants</a:t>
            </a:r>
            <a:endParaRPr lang="en-US" sz="7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83C7B-7EAE-4D21-AE6E-0C05A248600B}"/>
              </a:ext>
            </a:extLst>
          </p:cNvPr>
          <p:cNvSpPr txBox="1"/>
          <p:nvPr userDrawn="1"/>
        </p:nvSpPr>
        <p:spPr>
          <a:xfrm>
            <a:off x="0" y="6657945"/>
            <a:ext cx="21058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latin typeface="Arial" panose="020B0604020202020204" pitchFamily="34" charset="0"/>
              </a:rPr>
              <a:t>Trivia Game—Halloween </a:t>
            </a:r>
          </a:p>
        </p:txBody>
      </p:sp>
      <p:sp>
        <p:nvSpPr>
          <p:cNvPr id="7" name="TextBox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ED06C3E-E6A2-437F-B271-EDA598790A75}"/>
              </a:ext>
            </a:extLst>
          </p:cNvPr>
          <p:cNvSpPr txBox="1"/>
          <p:nvPr userDrawn="1"/>
        </p:nvSpPr>
        <p:spPr>
          <a:xfrm>
            <a:off x="464266" y="6109270"/>
            <a:ext cx="2860825" cy="369332"/>
          </a:xfrm>
          <a:prstGeom prst="rect">
            <a:avLst/>
          </a:prstGeom>
          <a:solidFill>
            <a:srgbClr val="FFC40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See the question again</a:t>
            </a:r>
          </a:p>
        </p:txBody>
      </p:sp>
    </p:spTree>
    <p:extLst>
      <p:ext uri="{BB962C8B-B14F-4D97-AF65-F5344CB8AC3E}">
        <p14:creationId xmlns:p14="http://schemas.microsoft.com/office/powerpoint/2010/main" val="419580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7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F026E5-D320-4D15-BF09-836DDBC6078A}"/>
              </a:ext>
            </a:extLst>
          </p:cNvPr>
          <p:cNvSpPr/>
          <p:nvPr userDrawn="1"/>
        </p:nvSpPr>
        <p:spPr>
          <a:xfrm>
            <a:off x="157367" y="172005"/>
            <a:ext cx="11870575" cy="649110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D1B6F5-CC19-42FD-B564-3B7E6A86FCA1}"/>
              </a:ext>
            </a:extLst>
          </p:cNvPr>
          <p:cNvSpPr txBox="1"/>
          <p:nvPr userDrawn="1"/>
        </p:nvSpPr>
        <p:spPr>
          <a:xfrm>
            <a:off x="9665275" y="6063822"/>
            <a:ext cx="2153098" cy="461665"/>
          </a:xfrm>
          <a:prstGeom prst="rect">
            <a:avLst/>
          </a:prstGeom>
          <a:solidFill>
            <a:srgbClr val="FB74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Answer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A6793-099A-4FAB-8610-E1D7FB1050B4}"/>
              </a:ext>
            </a:extLst>
          </p:cNvPr>
          <p:cNvSpPr txBox="1"/>
          <p:nvPr userDrawn="1"/>
        </p:nvSpPr>
        <p:spPr>
          <a:xfrm>
            <a:off x="10954327" y="6657945"/>
            <a:ext cx="12376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dirty="0">
                <a:latin typeface="Arial" panose="020B0604020202020204" pitchFamily="34" charset="0"/>
              </a:rPr>
              <a:t>©2021 </a:t>
            </a:r>
            <a:r>
              <a:rPr lang="en-US" sz="700" dirty="0" err="1">
                <a:latin typeface="Arial" panose="020B0604020202020204" pitchFamily="34" charset="0"/>
              </a:rPr>
              <a:t>MrsReaderPants</a:t>
            </a:r>
            <a:endParaRPr lang="en-US" sz="700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F863ED-1B12-42CA-B57B-FFCCDEF159DA}"/>
              </a:ext>
            </a:extLst>
          </p:cNvPr>
          <p:cNvSpPr txBox="1"/>
          <p:nvPr userDrawn="1"/>
        </p:nvSpPr>
        <p:spPr>
          <a:xfrm>
            <a:off x="0" y="6657945"/>
            <a:ext cx="21058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latin typeface="Arial" panose="020B0604020202020204" pitchFamily="34" charset="0"/>
              </a:rPr>
              <a:t>Trivia Game—Thanksgiving </a:t>
            </a:r>
          </a:p>
        </p:txBody>
      </p:sp>
    </p:spTree>
    <p:extLst>
      <p:ext uri="{BB962C8B-B14F-4D97-AF65-F5344CB8AC3E}">
        <p14:creationId xmlns:p14="http://schemas.microsoft.com/office/powerpoint/2010/main" val="293265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3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3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41625E-D16F-4889-8F60-76776539C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941" y="2022224"/>
            <a:ext cx="6804803" cy="3030711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77ECCBCB-123F-4E7B-9492-BB7EAED332E0}"/>
              </a:ext>
            </a:extLst>
          </p:cNvPr>
          <p:cNvSpPr/>
          <p:nvPr/>
        </p:nvSpPr>
        <p:spPr>
          <a:xfrm>
            <a:off x="675923" y="1831629"/>
            <a:ext cx="677834" cy="677834"/>
          </a:xfrm>
          <a:prstGeom prst="ellipse">
            <a:avLst/>
          </a:prstGeom>
          <a:solidFill>
            <a:srgbClr val="0117B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8621C4-6ECD-41AF-A961-03B7D60FFDFA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28257" y="1932064"/>
            <a:ext cx="4156632" cy="3421090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</a:rPr>
              <a:t>Enable editing in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</a:rPr>
              <a:t>PowerPoint if it asks you to. It’s the yellow bar that appears when you first open the file.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</a:rPr>
              <a:t>If it does not show up,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</a:rPr>
              <a:t>then skip this step.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FF306-0639-4BA1-AA45-50E5CD788D9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9294" y="369689"/>
            <a:ext cx="11833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0117B9"/>
                </a:solidFill>
                <a:latin typeface="KG Blank Space Solid" panose="02000000000000000000" pitchFamily="2" charset="0"/>
                <a:ea typeface="HelloMummy" panose="02000603000000000000" pitchFamily="2" charset="0"/>
              </a:rPr>
              <a:t>TEST IT OUT!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47AD15-A2E9-4591-A76E-73181D71FF65}"/>
              </a:ext>
            </a:extLst>
          </p:cNvPr>
          <p:cNvSpPr txBox="1"/>
          <p:nvPr/>
        </p:nvSpPr>
        <p:spPr>
          <a:xfrm>
            <a:off x="4794323" y="5340554"/>
            <a:ext cx="609420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</a:rPr>
              <a:t>Play in full-screen mode by clicking here.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</a:rPr>
              <a:t>Now, hit ENTER to go to game board.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B7CFCD8-C23B-4ADE-8265-09F3AE29FCB0}"/>
              </a:ext>
            </a:extLst>
          </p:cNvPr>
          <p:cNvSpPr/>
          <p:nvPr/>
        </p:nvSpPr>
        <p:spPr>
          <a:xfrm rot="14415311">
            <a:off x="10435075" y="4958834"/>
            <a:ext cx="187053" cy="401722"/>
          </a:xfrm>
          <a:prstGeom prst="downArrow">
            <a:avLst/>
          </a:prstGeom>
          <a:solidFill>
            <a:srgbClr val="0117B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3C0262-60C8-452F-A26F-4194CD47B9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56" t="31660" r="26446"/>
          <a:stretch/>
        </p:blipFill>
        <p:spPr>
          <a:xfrm>
            <a:off x="10888529" y="5639802"/>
            <a:ext cx="873267" cy="796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F3ADA8C-5CD3-43DA-AB55-E6C1B6C5B9F4}"/>
              </a:ext>
            </a:extLst>
          </p:cNvPr>
          <p:cNvCxnSpPr>
            <a:cxnSpLocks/>
          </p:cNvCxnSpPr>
          <p:nvPr/>
        </p:nvCxnSpPr>
        <p:spPr>
          <a:xfrm>
            <a:off x="10817709" y="5052935"/>
            <a:ext cx="944087" cy="546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E84217-C55F-4636-9462-7C6DF959FE31}"/>
              </a:ext>
            </a:extLst>
          </p:cNvPr>
          <p:cNvCxnSpPr>
            <a:cxnSpLocks/>
          </p:cNvCxnSpPr>
          <p:nvPr/>
        </p:nvCxnSpPr>
        <p:spPr>
          <a:xfrm>
            <a:off x="10817710" y="5030881"/>
            <a:ext cx="70819" cy="5685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row: Down 28">
            <a:extLst>
              <a:ext uri="{FF2B5EF4-FFF2-40B4-BE49-F238E27FC236}">
                <a16:creationId xmlns:a16="http://schemas.microsoft.com/office/drawing/2014/main" id="{661E4952-BCAD-42B6-A785-6A8B3F75EA52}"/>
              </a:ext>
            </a:extLst>
          </p:cNvPr>
          <p:cNvSpPr/>
          <p:nvPr/>
        </p:nvSpPr>
        <p:spPr>
          <a:xfrm rot="17221960">
            <a:off x="10667540" y="5824233"/>
            <a:ext cx="300341" cy="651180"/>
          </a:xfrm>
          <a:prstGeom prst="downArrow">
            <a:avLst/>
          </a:prstGeom>
          <a:solidFill>
            <a:srgbClr val="0117B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22E77A-2131-42EA-8D77-1E12B12FB930}"/>
              </a:ext>
            </a:extLst>
          </p:cNvPr>
          <p:cNvSpPr txBox="1"/>
          <p:nvPr/>
        </p:nvSpPr>
        <p:spPr>
          <a:xfrm>
            <a:off x="675923" y="1886907"/>
            <a:ext cx="677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45EF49B-AF34-4F03-BF8E-9BB414C6F5DA}"/>
              </a:ext>
            </a:extLst>
          </p:cNvPr>
          <p:cNvSpPr/>
          <p:nvPr/>
        </p:nvSpPr>
        <p:spPr>
          <a:xfrm>
            <a:off x="4253107" y="5447144"/>
            <a:ext cx="677834" cy="677834"/>
          </a:xfrm>
          <a:prstGeom prst="ellipse">
            <a:avLst/>
          </a:prstGeom>
          <a:solidFill>
            <a:srgbClr val="0117B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444318-9D3A-4BB0-8E20-7F8689A4EF5F}"/>
              </a:ext>
            </a:extLst>
          </p:cNvPr>
          <p:cNvSpPr txBox="1"/>
          <p:nvPr/>
        </p:nvSpPr>
        <p:spPr>
          <a:xfrm>
            <a:off x="4253107" y="5493673"/>
            <a:ext cx="677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1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Down 11">
            <a:extLst>
              <a:ext uri="{FF2B5EF4-FFF2-40B4-BE49-F238E27FC236}">
                <a16:creationId xmlns:a16="http://schemas.microsoft.com/office/drawing/2014/main" id="{1A6139BF-9D21-42B3-B7B6-A069D2CC99BA}"/>
              </a:ext>
            </a:extLst>
          </p:cNvPr>
          <p:cNvSpPr/>
          <p:nvPr/>
        </p:nvSpPr>
        <p:spPr>
          <a:xfrm rot="4833959">
            <a:off x="4254077" y="5735256"/>
            <a:ext cx="461840" cy="936393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E0117DA-144E-46DF-BBE7-A50ABCEA207C}"/>
              </a:ext>
            </a:extLst>
          </p:cNvPr>
          <p:cNvSpPr/>
          <p:nvPr/>
        </p:nvSpPr>
        <p:spPr>
          <a:xfrm rot="17026747">
            <a:off x="8082295" y="5735255"/>
            <a:ext cx="461840" cy="936393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7D77CE2-BBB6-4CB6-BB73-74FBDC366B19}"/>
              </a:ext>
            </a:extLst>
          </p:cNvPr>
          <p:cNvSpPr/>
          <p:nvPr/>
        </p:nvSpPr>
        <p:spPr>
          <a:xfrm>
            <a:off x="5248061" y="5557893"/>
            <a:ext cx="677834" cy="67783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65CDB3-72C2-4DF3-9872-142AA67C148C}"/>
              </a:ext>
            </a:extLst>
          </p:cNvPr>
          <p:cNvSpPr txBox="1"/>
          <p:nvPr/>
        </p:nvSpPr>
        <p:spPr>
          <a:xfrm>
            <a:off x="5237525" y="5615308"/>
            <a:ext cx="677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95EA22-617F-4026-B6B7-C5351533D3A2}"/>
              </a:ext>
            </a:extLst>
          </p:cNvPr>
          <p:cNvSpPr txBox="1"/>
          <p:nvPr/>
        </p:nvSpPr>
        <p:spPr>
          <a:xfrm>
            <a:off x="5813321" y="5792722"/>
            <a:ext cx="1795608" cy="57785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</a:rPr>
              <a:t>Pick one.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D05775-7E3A-41FE-AF92-AF0389F168B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10318" y="2330308"/>
            <a:ext cx="5586968" cy="2418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</a:rPr>
              <a:t>This line comes from Clement Clarke Moore’s poem </a:t>
            </a:r>
            <a:r>
              <a:rPr lang="en-US" sz="2600" i="1" dirty="0">
                <a:latin typeface="Arial" panose="020B0604020202020204" pitchFamily="34" charset="0"/>
              </a:rPr>
              <a:t>A Visit From Saint Nicholas</a:t>
            </a:r>
            <a:r>
              <a:rPr lang="en-US" sz="2600" dirty="0">
                <a:latin typeface="Arial" panose="020B0604020202020204" pitchFamily="34" charset="0"/>
              </a:rPr>
              <a:t>. It was originally published on December 23, 1823.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544060-23BA-46C1-A85D-9BAC4B91F20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6254" y="406379"/>
            <a:ext cx="1185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HelloMummy" panose="02000603000000000000" pitchFamily="2" charset="0"/>
              </a:rPr>
              <a:t>POTPOURRI $100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90F3FC-0C52-45A7-AAAC-68DC0550FFF6}"/>
              </a:ext>
            </a:extLst>
          </p:cNvPr>
          <p:cNvSpPr txBox="1"/>
          <p:nvPr/>
        </p:nvSpPr>
        <p:spPr>
          <a:xfrm>
            <a:off x="1765481" y="1362024"/>
            <a:ext cx="3532149" cy="61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</a:rPr>
              <a:t>D. Mouse</a:t>
            </a:r>
          </a:p>
        </p:txBody>
      </p:sp>
      <p:pic>
        <p:nvPicPr>
          <p:cNvPr id="20" name="Picture 19" descr="A picture containing mammal, cat, rodent&#10;&#10;Description automatically generated">
            <a:extLst>
              <a:ext uri="{FF2B5EF4-FFF2-40B4-BE49-F238E27FC236}">
                <a16:creationId xmlns:a16="http://schemas.microsoft.com/office/drawing/2014/main" id="{E30D4442-6FDB-4941-B2AF-9CE9F56D5E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6" t="12032" r="16428" b="9106"/>
          <a:stretch/>
        </p:blipFill>
        <p:spPr>
          <a:xfrm>
            <a:off x="6724185" y="1114265"/>
            <a:ext cx="4739269" cy="458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1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3EB22162-969B-4A55-8B20-9FFEF7E6C495}"/>
              </a:ext>
            </a:extLst>
          </p:cNvPr>
          <p:cNvSpPr txBox="1"/>
          <p:nvPr/>
        </p:nvSpPr>
        <p:spPr>
          <a:xfrm>
            <a:off x="2977393" y="4710090"/>
            <a:ext cx="2909094" cy="1524007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</a:rPr>
              <a:t>Click a dollar amount to navigate. Do NOT hit ENTER or the arrow keys at any time in the game.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200898C-4D4E-44DC-9BC7-02A71F4F7328}"/>
              </a:ext>
            </a:extLst>
          </p:cNvPr>
          <p:cNvSpPr/>
          <p:nvPr/>
        </p:nvSpPr>
        <p:spPr>
          <a:xfrm>
            <a:off x="2625857" y="4264630"/>
            <a:ext cx="677834" cy="677834"/>
          </a:xfrm>
          <a:prstGeom prst="ellipse">
            <a:avLst/>
          </a:prstGeom>
          <a:solidFill>
            <a:srgbClr val="F1A6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33F94A-2B7E-449F-9C4C-926E34AA91BD}"/>
              </a:ext>
            </a:extLst>
          </p:cNvPr>
          <p:cNvSpPr txBox="1"/>
          <p:nvPr/>
        </p:nvSpPr>
        <p:spPr>
          <a:xfrm>
            <a:off x="2638476" y="4313955"/>
            <a:ext cx="677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</a:rPr>
              <a:t>3</a:t>
            </a:r>
            <a:endParaRPr lang="en-US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9D9D17-EF5A-4059-A4F3-E9B6FA5BF45C}"/>
              </a:ext>
            </a:extLst>
          </p:cNvPr>
          <p:cNvSpPr txBox="1"/>
          <p:nvPr/>
        </p:nvSpPr>
        <p:spPr>
          <a:xfrm>
            <a:off x="8079624" y="3865189"/>
            <a:ext cx="3570510" cy="2262671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</a:rPr>
              <a:t>When you return to the game board, the dollar amounts should disappear. If they do not disappear, try running a PowerPoint update. Older versions of PPT do not support the features needed in this game.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239EEC-8CE2-47B6-9562-30EC7F152FBB}"/>
              </a:ext>
            </a:extLst>
          </p:cNvPr>
          <p:cNvSpPr/>
          <p:nvPr/>
        </p:nvSpPr>
        <p:spPr>
          <a:xfrm>
            <a:off x="7616529" y="3408995"/>
            <a:ext cx="677834" cy="677834"/>
          </a:xfrm>
          <a:prstGeom prst="ellipse">
            <a:avLst/>
          </a:prstGeom>
          <a:solidFill>
            <a:srgbClr val="F1A60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C3F0AE-DF66-4AF4-B91F-CABC6EAFB7CC}"/>
              </a:ext>
            </a:extLst>
          </p:cNvPr>
          <p:cNvSpPr txBox="1"/>
          <p:nvPr/>
        </p:nvSpPr>
        <p:spPr>
          <a:xfrm>
            <a:off x="7616529" y="3458990"/>
            <a:ext cx="677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</a:rPr>
              <a:t>4</a:t>
            </a:r>
            <a:endParaRPr lang="en-US" sz="3200" b="1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D858814-67B7-4B8C-89AC-2AB21B55FAA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1282689"/>
              </p:ext>
            </p:extLst>
          </p:nvPr>
        </p:nvGraphicFramePr>
        <p:xfrm>
          <a:off x="882316" y="1691364"/>
          <a:ext cx="10491540" cy="902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308">
                  <a:extLst>
                    <a:ext uri="{9D8B030D-6E8A-4147-A177-3AD203B41FA5}">
                      <a16:colId xmlns:a16="http://schemas.microsoft.com/office/drawing/2014/main" val="448871448"/>
                    </a:ext>
                  </a:extLst>
                </a:gridCol>
                <a:gridCol w="2098308">
                  <a:extLst>
                    <a:ext uri="{9D8B030D-6E8A-4147-A177-3AD203B41FA5}">
                      <a16:colId xmlns:a16="http://schemas.microsoft.com/office/drawing/2014/main" val="1047318843"/>
                    </a:ext>
                  </a:extLst>
                </a:gridCol>
                <a:gridCol w="2098308">
                  <a:extLst>
                    <a:ext uri="{9D8B030D-6E8A-4147-A177-3AD203B41FA5}">
                      <a16:colId xmlns:a16="http://schemas.microsoft.com/office/drawing/2014/main" val="1644283844"/>
                    </a:ext>
                  </a:extLst>
                </a:gridCol>
                <a:gridCol w="2098308">
                  <a:extLst>
                    <a:ext uri="{9D8B030D-6E8A-4147-A177-3AD203B41FA5}">
                      <a16:colId xmlns:a16="http://schemas.microsoft.com/office/drawing/2014/main" val="3382614054"/>
                    </a:ext>
                  </a:extLst>
                </a:gridCol>
                <a:gridCol w="2098308">
                  <a:extLst>
                    <a:ext uri="{9D8B030D-6E8A-4147-A177-3AD203B41FA5}">
                      <a16:colId xmlns:a16="http://schemas.microsoft.com/office/drawing/2014/main" val="3553995569"/>
                    </a:ext>
                  </a:extLst>
                </a:gridCol>
              </a:tblGrid>
              <a:tr h="9020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10101"/>
                          </a:solidFill>
                          <a:latin typeface="Arial" panose="020B0604020202020204" pitchFamily="34" charset="0"/>
                        </a:rPr>
                        <a:t>Movies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13D313"/>
                          </a:solidFill>
                          <a:latin typeface="Arial" panose="020B0604020202020204" pitchFamily="34" charset="0"/>
                        </a:rPr>
                        <a:t>Songs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7B9DD"/>
                          </a:solidFill>
                          <a:latin typeface="Arial" panose="020B0604020202020204" pitchFamily="34" charset="0"/>
                        </a:rPr>
                        <a:t>Traditions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Food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D69345"/>
                          </a:solidFill>
                          <a:latin typeface="Arial" panose="020B0604020202020204" pitchFamily="34" charset="0"/>
                        </a:rPr>
                        <a:t>Potpourri</a:t>
                      </a:r>
                      <a:endParaRPr lang="en-US" sz="2000" dirty="0">
                        <a:solidFill>
                          <a:srgbClr val="D69345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6226177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4C6E967-0A23-4196-A3A3-18CBFA9451A1}"/>
              </a:ext>
            </a:extLst>
          </p:cNvPr>
          <p:cNvSpPr txBox="1"/>
          <p:nvPr/>
        </p:nvSpPr>
        <p:spPr>
          <a:xfrm>
            <a:off x="9583148" y="2531147"/>
            <a:ext cx="1273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none" dirty="0">
                <a:solidFill>
                  <a:schemeClr val="bg1"/>
                </a:solidFill>
                <a:latin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$100</a:t>
            </a:r>
            <a:endParaRPr lang="en-US" sz="2400" b="1" u="none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hlinkClick r:id="" action="ppaction://noaction"/>
            <a:extLst>
              <a:ext uri="{FF2B5EF4-FFF2-40B4-BE49-F238E27FC236}">
                <a16:creationId xmlns:a16="http://schemas.microsoft.com/office/drawing/2014/main" id="{DD9EA28F-5CFB-47DF-BA20-63B0622EC4A5}"/>
              </a:ext>
            </a:extLst>
          </p:cNvPr>
          <p:cNvSpPr txBox="1"/>
          <p:nvPr/>
        </p:nvSpPr>
        <p:spPr>
          <a:xfrm>
            <a:off x="3300146" y="3322461"/>
            <a:ext cx="1273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none" dirty="0">
                <a:solidFill>
                  <a:schemeClr val="bg1"/>
                </a:solidFill>
                <a:latin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$200</a:t>
            </a:r>
            <a:endParaRPr lang="en-US" sz="2400" b="1" u="none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hlinkClick r:id="rId6" action="ppaction://hlinksldjump"/>
            <a:extLst>
              <a:ext uri="{FF2B5EF4-FFF2-40B4-BE49-F238E27FC236}">
                <a16:creationId xmlns:a16="http://schemas.microsoft.com/office/drawing/2014/main" id="{580F0569-1DB6-4EB6-81D6-0E1881213DC0}"/>
              </a:ext>
            </a:extLst>
          </p:cNvPr>
          <p:cNvSpPr txBox="1"/>
          <p:nvPr/>
        </p:nvSpPr>
        <p:spPr>
          <a:xfrm>
            <a:off x="1251893" y="4088751"/>
            <a:ext cx="1273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none" dirty="0">
                <a:solidFill>
                  <a:schemeClr val="bg1"/>
                </a:solidFill>
                <a:latin typeface="Arial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$300</a:t>
            </a:r>
            <a:endParaRPr lang="en-US" sz="2400" b="1" u="none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C2BD202-CE32-4953-9430-3B19AAEF2209}"/>
              </a:ext>
            </a:extLst>
          </p:cNvPr>
          <p:cNvSpPr txBox="1"/>
          <p:nvPr/>
        </p:nvSpPr>
        <p:spPr>
          <a:xfrm>
            <a:off x="5385269" y="4088751"/>
            <a:ext cx="12736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u="none" dirty="0">
                <a:solidFill>
                  <a:schemeClr val="bg1"/>
                </a:solidFill>
                <a:latin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$300</a:t>
            </a:r>
            <a:endParaRPr lang="en-US" sz="2400" b="1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9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EC6F8BB-D53D-4952-B72B-FD80C7635ED8}"/>
              </a:ext>
            </a:extLst>
          </p:cNvPr>
          <p:cNvSpPr txBox="1"/>
          <p:nvPr/>
        </p:nvSpPr>
        <p:spPr>
          <a:xfrm>
            <a:off x="8453904" y="5289494"/>
            <a:ext cx="292871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</a:rPr>
              <a:t>Click ANSWER.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2DEFE0A9-5DE4-40A1-B4ED-7FDBF8C8F053}"/>
              </a:ext>
            </a:extLst>
          </p:cNvPr>
          <p:cNvSpPr/>
          <p:nvPr/>
        </p:nvSpPr>
        <p:spPr>
          <a:xfrm rot="17784609">
            <a:off x="8995525" y="5765069"/>
            <a:ext cx="300341" cy="651180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02F819-8E93-428E-A9A8-42BC99A315E6}"/>
              </a:ext>
            </a:extLst>
          </p:cNvPr>
          <p:cNvSpPr/>
          <p:nvPr/>
        </p:nvSpPr>
        <p:spPr>
          <a:xfrm>
            <a:off x="8018208" y="5360688"/>
            <a:ext cx="677834" cy="67783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CB4663-770F-47EB-9FEE-9C7B7218EA9E}"/>
              </a:ext>
            </a:extLst>
          </p:cNvPr>
          <p:cNvSpPr txBox="1"/>
          <p:nvPr/>
        </p:nvSpPr>
        <p:spPr>
          <a:xfrm>
            <a:off x="8190786" y="5431169"/>
            <a:ext cx="3389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330571-5892-4D19-AD13-3E3044559BA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66255" y="1269649"/>
            <a:ext cx="11859491" cy="1068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F006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</a:rPr>
              <a:t>According to the 1946 movie </a:t>
            </a:r>
            <a:r>
              <a:rPr lang="en-US" sz="2600" b="0" i="1" dirty="0">
                <a:solidFill>
                  <a:schemeClr val="tx1"/>
                </a:solidFill>
                <a:latin typeface="Arial" panose="020B0604020202020204" pitchFamily="34" charset="0"/>
              </a:rPr>
              <a:t>It’s a Wonderful Life</a:t>
            </a:r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</a:rPr>
              <a:t>what happens every time a bell rings?</a:t>
            </a:r>
          </a:p>
        </p:txBody>
      </p:sp>
      <p:pic>
        <p:nvPicPr>
          <p:cNvPr id="21" name="Picture 4" descr="Christmas Picture, Christmas Decorations, Bell">
            <a:extLst>
              <a:ext uri="{FF2B5EF4-FFF2-40B4-BE49-F238E27FC236}">
                <a16:creationId xmlns:a16="http://schemas.microsoft.com/office/drawing/2014/main" id="{7A8A5F94-5B38-40D2-BDF2-A1FCDE51C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6" t="7206" r="26488"/>
          <a:stretch/>
        </p:blipFill>
        <p:spPr bwMode="auto">
          <a:xfrm>
            <a:off x="442452" y="2625741"/>
            <a:ext cx="3731342" cy="380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775F6E6-4536-47D1-9DD4-57E05678EF08}"/>
              </a:ext>
            </a:extLst>
          </p:cNvPr>
          <p:cNvSpPr txBox="1"/>
          <p:nvPr/>
        </p:nvSpPr>
        <p:spPr>
          <a:xfrm>
            <a:off x="4869440" y="2576970"/>
            <a:ext cx="5834026" cy="2418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l">
              <a:lnSpc>
                <a:spcPct val="150000"/>
              </a:lnSpc>
              <a:buAutoNum type="alphaUcPeriod"/>
            </a:pPr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</a:rPr>
              <a:t>Someone falls in love</a:t>
            </a:r>
          </a:p>
          <a:p>
            <a:pPr marL="514350" indent="-514350" algn="l">
              <a:lnSpc>
                <a:spcPct val="150000"/>
              </a:lnSpc>
              <a:buAutoNum type="alphaUcPeriod"/>
            </a:pPr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</a:rPr>
              <a:t>An angel gets his wings</a:t>
            </a:r>
          </a:p>
          <a:p>
            <a:pPr marL="514350" indent="-514350" algn="l">
              <a:lnSpc>
                <a:spcPct val="150000"/>
              </a:lnSpc>
              <a:buAutoNum type="alphaUcPeriod"/>
            </a:pPr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</a:rPr>
              <a:t>A child is born</a:t>
            </a:r>
          </a:p>
          <a:p>
            <a:pPr marL="514350" indent="-514350" algn="l">
              <a:lnSpc>
                <a:spcPct val="150000"/>
              </a:lnSpc>
              <a:buAutoNum type="alphaUcPeriod"/>
            </a:pPr>
            <a:r>
              <a:rPr lang="en-US" sz="2600" b="0" dirty="0">
                <a:solidFill>
                  <a:schemeClr val="tx1"/>
                </a:solidFill>
                <a:latin typeface="Arial" panose="020B0604020202020204" pitchFamily="34" charset="0"/>
              </a:rPr>
              <a:t>A mockingbird sings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ABF163-8F6D-44C0-A97D-54F437C7E37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6254" y="488023"/>
            <a:ext cx="1185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B1F1D"/>
                </a:solidFill>
                <a:latin typeface="Arial" panose="020B0604020202020204" pitchFamily="34" charset="0"/>
                <a:ea typeface="HelloMummy" panose="02000603000000000000" pitchFamily="2" charset="0"/>
              </a:rPr>
              <a:t>MOVIES $300</a:t>
            </a:r>
          </a:p>
        </p:txBody>
      </p:sp>
    </p:spTree>
    <p:extLst>
      <p:ext uri="{BB962C8B-B14F-4D97-AF65-F5344CB8AC3E}">
        <p14:creationId xmlns:p14="http://schemas.microsoft.com/office/powerpoint/2010/main" val="224791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Down 6">
            <a:extLst>
              <a:ext uri="{FF2B5EF4-FFF2-40B4-BE49-F238E27FC236}">
                <a16:creationId xmlns:a16="http://schemas.microsoft.com/office/drawing/2014/main" id="{70375A4C-32C0-433B-9F8A-8D3F7FB4BC62}"/>
              </a:ext>
            </a:extLst>
          </p:cNvPr>
          <p:cNvSpPr/>
          <p:nvPr/>
        </p:nvSpPr>
        <p:spPr>
          <a:xfrm rot="4833959">
            <a:off x="4254077" y="5735256"/>
            <a:ext cx="461840" cy="936393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112FE73-2126-42E0-8DE8-804D62263F3A}"/>
              </a:ext>
            </a:extLst>
          </p:cNvPr>
          <p:cNvSpPr/>
          <p:nvPr/>
        </p:nvSpPr>
        <p:spPr>
          <a:xfrm rot="17026747">
            <a:off x="8082295" y="5735255"/>
            <a:ext cx="461840" cy="936393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F9E3907-5E9A-43A5-9B21-BACEC6866508}"/>
              </a:ext>
            </a:extLst>
          </p:cNvPr>
          <p:cNvSpPr/>
          <p:nvPr/>
        </p:nvSpPr>
        <p:spPr>
          <a:xfrm>
            <a:off x="5248061" y="5557893"/>
            <a:ext cx="677834" cy="67783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73BAC-1BB2-4F2E-AA0A-66980D2458A8}"/>
              </a:ext>
            </a:extLst>
          </p:cNvPr>
          <p:cNvSpPr txBox="1"/>
          <p:nvPr/>
        </p:nvSpPr>
        <p:spPr>
          <a:xfrm>
            <a:off x="5237525" y="5615308"/>
            <a:ext cx="677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43EAD-3B0D-4532-B738-C58EDD0872D8}"/>
              </a:ext>
            </a:extLst>
          </p:cNvPr>
          <p:cNvSpPr txBox="1"/>
          <p:nvPr/>
        </p:nvSpPr>
        <p:spPr>
          <a:xfrm>
            <a:off x="5813321" y="5792722"/>
            <a:ext cx="1795608" cy="57785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</a:rPr>
              <a:t>Pick one.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4AEEBD-DC26-4ABD-B69D-09E33C3854E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4147" y="1456888"/>
            <a:ext cx="5237504" cy="3619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</a:rPr>
              <a:t>B. An angel gets his wings</a:t>
            </a:r>
          </a:p>
          <a:p>
            <a:pPr algn="ctr">
              <a:lnSpc>
                <a:spcPct val="150000"/>
              </a:lnSpc>
            </a:pPr>
            <a:endParaRPr lang="en-US" sz="2600" dirty="0"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</a:rPr>
              <a:t>In the movie, the main character George Bailey learns what the world would be like if he had never been born.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18AE80-7959-4A69-BBBA-8C87C9838B6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6254" y="488023"/>
            <a:ext cx="1185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HelloMummy" panose="02000603000000000000" pitchFamily="2" charset="0"/>
              </a:rPr>
              <a:t>MOVIES $300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406A2B36-FE9C-423E-918F-FBDA9DB25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" r="7409"/>
          <a:stretch/>
        </p:blipFill>
        <p:spPr bwMode="auto">
          <a:xfrm>
            <a:off x="6711125" y="1399041"/>
            <a:ext cx="4905067" cy="42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28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23AC4D9-921B-4D1C-9981-B712DB18C81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66254" y="1297557"/>
            <a:ext cx="11859492" cy="14309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600">
                <a:latin typeface="Arial" panose="020B0604020202020204" pitchFamily="34" charset="0"/>
              </a:rPr>
              <a:t>In “We Wish You a Merry Christmas,” the singer demands to be brought </a:t>
            </a:r>
            <a:br>
              <a:rPr lang="en-US" sz="2600">
                <a:latin typeface="Arial" panose="020B0604020202020204" pitchFamily="34" charset="0"/>
              </a:rPr>
            </a:br>
            <a:r>
              <a:rPr lang="en-US" sz="2600">
                <a:latin typeface="Arial" panose="020B0604020202020204" pitchFamily="34" charset="0"/>
              </a:rPr>
              <a:t>some figgy pudding. What is the main ingredient in figgy pudding?</a:t>
            </a:r>
            <a:endParaRPr lang="en-US" sz="2600" dirty="0">
              <a:latin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078F44-BE4E-41BF-83DE-0747AEA32266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621797" y="2657940"/>
            <a:ext cx="3664214" cy="23760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600" dirty="0">
                <a:latin typeface="Arial" panose="020B0604020202020204" pitchFamily="34" charset="0"/>
              </a:rPr>
              <a:t>Fish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600" dirty="0">
                <a:latin typeface="Arial" panose="020B0604020202020204" pitchFamily="34" charset="0"/>
              </a:rPr>
              <a:t>Potatoes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600" dirty="0">
                <a:latin typeface="Arial" panose="020B0604020202020204" pitchFamily="34" charset="0"/>
              </a:rPr>
              <a:t>Plums or figs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en-US" sz="2600" dirty="0">
                <a:latin typeface="Arial" panose="020B0604020202020204" pitchFamily="34" charset="0"/>
              </a:rPr>
              <a:t>Apples or pears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CC5EB-9466-49A3-A619-71D44F8A85F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6254" y="488023"/>
            <a:ext cx="1185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10101"/>
                </a:solidFill>
                <a:latin typeface="Arial" panose="020B0604020202020204" pitchFamily="34" charset="0"/>
                <a:ea typeface="HelloMummy" panose="02000603000000000000" pitchFamily="2" charset="0"/>
              </a:rPr>
              <a:t>SONGS $200</a:t>
            </a:r>
          </a:p>
        </p:txBody>
      </p:sp>
      <p:pic>
        <p:nvPicPr>
          <p:cNvPr id="18" name="Picture 2" descr="Christmas Balls, Christmas Ornament, Merry Xmas, Snow">
            <a:extLst>
              <a:ext uri="{FF2B5EF4-FFF2-40B4-BE49-F238E27FC236}">
                <a16:creationId xmlns:a16="http://schemas.microsoft.com/office/drawing/2014/main" id="{952A0753-4294-4361-BA8D-57B258DA3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7" y="2810700"/>
            <a:ext cx="5338916" cy="355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1756589-44F3-4F1E-B670-3E218BCDA75A}"/>
              </a:ext>
            </a:extLst>
          </p:cNvPr>
          <p:cNvSpPr txBox="1"/>
          <p:nvPr/>
        </p:nvSpPr>
        <p:spPr>
          <a:xfrm>
            <a:off x="8453904" y="5289494"/>
            <a:ext cx="292871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</a:rPr>
              <a:t>Click ANSWER.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C1877A38-FAD7-4ADF-BC49-40C427CF036F}"/>
              </a:ext>
            </a:extLst>
          </p:cNvPr>
          <p:cNvSpPr/>
          <p:nvPr/>
        </p:nvSpPr>
        <p:spPr>
          <a:xfrm rot="17784609">
            <a:off x="8995525" y="5765069"/>
            <a:ext cx="300341" cy="651180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786FA0B-94A7-4E85-BE4C-12ACDBEA6561}"/>
              </a:ext>
            </a:extLst>
          </p:cNvPr>
          <p:cNvSpPr/>
          <p:nvPr/>
        </p:nvSpPr>
        <p:spPr>
          <a:xfrm>
            <a:off x="8018208" y="5360688"/>
            <a:ext cx="677834" cy="67783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4CB45D-21A4-4BE0-A51B-80FFCEF4CDA7}"/>
              </a:ext>
            </a:extLst>
          </p:cNvPr>
          <p:cNvSpPr txBox="1"/>
          <p:nvPr/>
        </p:nvSpPr>
        <p:spPr>
          <a:xfrm>
            <a:off x="8190786" y="5431169"/>
            <a:ext cx="3389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Down 10">
            <a:extLst>
              <a:ext uri="{FF2B5EF4-FFF2-40B4-BE49-F238E27FC236}">
                <a16:creationId xmlns:a16="http://schemas.microsoft.com/office/drawing/2014/main" id="{357A65FF-6B2B-4F05-8076-691A1306B9C8}"/>
              </a:ext>
            </a:extLst>
          </p:cNvPr>
          <p:cNvSpPr/>
          <p:nvPr/>
        </p:nvSpPr>
        <p:spPr>
          <a:xfrm rot="4833959">
            <a:off x="4254077" y="5735256"/>
            <a:ext cx="461840" cy="936393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95C0223D-B2F4-420F-AE47-AF274EE57932}"/>
              </a:ext>
            </a:extLst>
          </p:cNvPr>
          <p:cNvSpPr/>
          <p:nvPr/>
        </p:nvSpPr>
        <p:spPr>
          <a:xfrm rot="17026747">
            <a:off x="8082295" y="5735255"/>
            <a:ext cx="461840" cy="936393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241568-5CA2-41B8-AE07-07AC7874866E}"/>
              </a:ext>
            </a:extLst>
          </p:cNvPr>
          <p:cNvSpPr/>
          <p:nvPr/>
        </p:nvSpPr>
        <p:spPr>
          <a:xfrm>
            <a:off x="5248061" y="5557893"/>
            <a:ext cx="677834" cy="67783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BA50D2-D71F-4A77-88C8-3E0F6E75D858}"/>
              </a:ext>
            </a:extLst>
          </p:cNvPr>
          <p:cNvSpPr txBox="1"/>
          <p:nvPr/>
        </p:nvSpPr>
        <p:spPr>
          <a:xfrm>
            <a:off x="5237525" y="5615308"/>
            <a:ext cx="677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1DAA51-DC3E-47C5-8495-8AFBDAF3A9C2}"/>
              </a:ext>
            </a:extLst>
          </p:cNvPr>
          <p:cNvSpPr txBox="1"/>
          <p:nvPr/>
        </p:nvSpPr>
        <p:spPr>
          <a:xfrm>
            <a:off x="5813321" y="5792722"/>
            <a:ext cx="1795608" cy="57785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</a:rPr>
              <a:t>Pick one.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8BE3D3-E335-4E46-B998-75D2D095FCC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8845" y="1423874"/>
            <a:ext cx="6153181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</a:rPr>
              <a:t>C. Plums or figs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F1B2F3-4F1B-4E0E-A92B-89E7A24CD17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66254" y="488023"/>
            <a:ext cx="1185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D313"/>
                </a:solidFill>
                <a:latin typeface="Arial" panose="020B0604020202020204" pitchFamily="34" charset="0"/>
                <a:ea typeface="HelloMummy" panose="02000603000000000000" pitchFamily="2" charset="0"/>
              </a:rPr>
              <a:t>SONGS $200</a:t>
            </a:r>
          </a:p>
        </p:txBody>
      </p:sp>
      <p:pic>
        <p:nvPicPr>
          <p:cNvPr id="18" name="Picture 2" descr="Image result for figgy pudding">
            <a:extLst>
              <a:ext uri="{FF2B5EF4-FFF2-40B4-BE49-F238E27FC236}">
                <a16:creationId xmlns:a16="http://schemas.microsoft.com/office/drawing/2014/main" id="{BDE8B333-B51B-48CE-9750-64C77F0A1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3"/>
          <a:stretch/>
        </p:blipFill>
        <p:spPr bwMode="auto">
          <a:xfrm>
            <a:off x="6908746" y="1371600"/>
            <a:ext cx="4814409" cy="448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8413D1A-99AC-4BC1-81B7-53C6D7D81CD1}"/>
              </a:ext>
            </a:extLst>
          </p:cNvPr>
          <p:cNvSpPr txBox="1"/>
          <p:nvPr/>
        </p:nvSpPr>
        <p:spPr>
          <a:xfrm>
            <a:off x="468845" y="2173140"/>
            <a:ext cx="6247805" cy="3019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</a:rPr>
              <a:t>Traditionally, </a:t>
            </a:r>
            <a:r>
              <a:rPr lang="en-US" sz="2600" dirty="0" err="1">
                <a:latin typeface="Arial" panose="020B0604020202020204" pitchFamily="34" charset="0"/>
              </a:rPr>
              <a:t>figgy</a:t>
            </a:r>
            <a:r>
              <a:rPr lang="en-US" sz="2600" dirty="0">
                <a:latin typeface="Arial" panose="020B0604020202020204" pitchFamily="34" charset="0"/>
              </a:rPr>
              <a:t> pudding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</a:rPr>
              <a:t>—also called Christmas pudding—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</a:rPr>
              <a:t>must be made about a month 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</a:rPr>
              <a:t>before Christmas so all the </a:t>
            </a:r>
          </a:p>
          <a:p>
            <a:pPr algn="ctr"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</a:rPr>
              <a:t>flavors can meld properly.</a:t>
            </a:r>
          </a:p>
        </p:txBody>
      </p:sp>
    </p:spTree>
    <p:extLst>
      <p:ext uri="{BB962C8B-B14F-4D97-AF65-F5344CB8AC3E}">
        <p14:creationId xmlns:p14="http://schemas.microsoft.com/office/powerpoint/2010/main" val="24903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29B08BE-294C-4818-AC89-D82BAC9306D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405955" y="2437850"/>
            <a:ext cx="1932664" cy="24438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600">
                <a:latin typeface="Arial" panose="020B0604020202020204" pitchFamily="34" charset="0"/>
              </a:rPr>
              <a:t>A. 7</a:t>
            </a:r>
            <a:br>
              <a:rPr lang="en-US" sz="2600">
                <a:latin typeface="Arial" panose="020B0604020202020204" pitchFamily="34" charset="0"/>
              </a:rPr>
            </a:br>
            <a:r>
              <a:rPr lang="en-US" sz="2600">
                <a:latin typeface="Arial" panose="020B0604020202020204" pitchFamily="34" charset="0"/>
              </a:rPr>
              <a:t>B. 8</a:t>
            </a:r>
            <a:br>
              <a:rPr lang="en-US" sz="2600">
                <a:latin typeface="Arial" panose="020B0604020202020204" pitchFamily="34" charset="0"/>
              </a:rPr>
            </a:br>
            <a:r>
              <a:rPr lang="en-US" sz="2600">
                <a:latin typeface="Arial" panose="020B0604020202020204" pitchFamily="34" charset="0"/>
              </a:rPr>
              <a:t>C. 9</a:t>
            </a:r>
            <a:br>
              <a:rPr lang="en-US" sz="2600">
                <a:latin typeface="Arial" panose="020B0604020202020204" pitchFamily="34" charset="0"/>
              </a:rPr>
            </a:br>
            <a:r>
              <a:rPr lang="en-US" sz="2600">
                <a:latin typeface="Arial" panose="020B0604020202020204" pitchFamily="34" charset="0"/>
              </a:rPr>
              <a:t>D. 10</a:t>
            </a:r>
            <a:endParaRPr lang="en-US" sz="2600" i="1" dirty="0"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05B80C-BC36-48E6-A635-72ABD23835A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5172" y="406378"/>
            <a:ext cx="11870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10101"/>
                </a:solidFill>
                <a:latin typeface="Arial" panose="020B0604020202020204" pitchFamily="34" charset="0"/>
                <a:ea typeface="HelloMummy" panose="02000603000000000000" pitchFamily="2" charset="0"/>
              </a:rPr>
              <a:t>TRADITIONS $300</a:t>
            </a:r>
          </a:p>
        </p:txBody>
      </p:sp>
      <p:pic>
        <p:nvPicPr>
          <p:cNvPr id="18" name="Picture 2" descr="Image result for hanukkah">
            <a:extLst>
              <a:ext uri="{FF2B5EF4-FFF2-40B4-BE49-F238E27FC236}">
                <a16:creationId xmlns:a16="http://schemas.microsoft.com/office/drawing/2014/main" id="{58A9B09C-A341-4B04-83C6-A624FBEA3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44" y="2069140"/>
            <a:ext cx="6437846" cy="429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79165C-931F-4BE2-8D16-1F012B4C5673}"/>
              </a:ext>
            </a:extLst>
          </p:cNvPr>
          <p:cNvSpPr txBox="1"/>
          <p:nvPr/>
        </p:nvSpPr>
        <p:spPr>
          <a:xfrm>
            <a:off x="155173" y="1289498"/>
            <a:ext cx="1187057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</a:rPr>
              <a:t>For how many days is Hanukkah celebrated each year?</a:t>
            </a:r>
            <a:endParaRPr lang="en-US" sz="2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9B79A9-F462-4F06-A8F5-9C9BCA749DD9}"/>
              </a:ext>
            </a:extLst>
          </p:cNvPr>
          <p:cNvSpPr txBox="1"/>
          <p:nvPr/>
        </p:nvSpPr>
        <p:spPr>
          <a:xfrm>
            <a:off x="8453904" y="5289494"/>
            <a:ext cx="292871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</a:rPr>
              <a:t>Click ANSWER.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2C3D6880-4057-46B7-8FE9-ABAF4CCBEAC5}"/>
              </a:ext>
            </a:extLst>
          </p:cNvPr>
          <p:cNvSpPr/>
          <p:nvPr/>
        </p:nvSpPr>
        <p:spPr>
          <a:xfrm rot="17784609">
            <a:off x="8995525" y="5765069"/>
            <a:ext cx="300341" cy="651180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250AFF8-4611-40B8-9B62-9EAE8E63E442}"/>
              </a:ext>
            </a:extLst>
          </p:cNvPr>
          <p:cNvSpPr/>
          <p:nvPr/>
        </p:nvSpPr>
        <p:spPr>
          <a:xfrm>
            <a:off x="8018208" y="5360688"/>
            <a:ext cx="677834" cy="67783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D021F0-1C47-4D40-8272-D82E92EF23F8}"/>
              </a:ext>
            </a:extLst>
          </p:cNvPr>
          <p:cNvSpPr txBox="1"/>
          <p:nvPr/>
        </p:nvSpPr>
        <p:spPr>
          <a:xfrm>
            <a:off x="8190786" y="5431169"/>
            <a:ext cx="3389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Down 11">
            <a:extLst>
              <a:ext uri="{FF2B5EF4-FFF2-40B4-BE49-F238E27FC236}">
                <a16:creationId xmlns:a16="http://schemas.microsoft.com/office/drawing/2014/main" id="{38C6EB97-8DAB-4780-92E2-C7B70DC4E05F}"/>
              </a:ext>
            </a:extLst>
          </p:cNvPr>
          <p:cNvSpPr/>
          <p:nvPr/>
        </p:nvSpPr>
        <p:spPr>
          <a:xfrm rot="4833959">
            <a:off x="4254077" y="5735256"/>
            <a:ext cx="461840" cy="936393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15BD2BF-2F9C-4437-A657-3DF0505AA034}"/>
              </a:ext>
            </a:extLst>
          </p:cNvPr>
          <p:cNvSpPr/>
          <p:nvPr/>
        </p:nvSpPr>
        <p:spPr>
          <a:xfrm rot="17026747">
            <a:off x="8082295" y="5735255"/>
            <a:ext cx="461840" cy="936393"/>
          </a:xfrm>
          <a:prstGeom prst="downArrow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6647FF3-ACC1-4F2D-AC2C-C75CF695450F}"/>
              </a:ext>
            </a:extLst>
          </p:cNvPr>
          <p:cNvSpPr/>
          <p:nvPr/>
        </p:nvSpPr>
        <p:spPr>
          <a:xfrm>
            <a:off x="5248061" y="5557893"/>
            <a:ext cx="677834" cy="677834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9D68F4-6F6A-4366-A035-043DA4B2244A}"/>
              </a:ext>
            </a:extLst>
          </p:cNvPr>
          <p:cNvSpPr txBox="1"/>
          <p:nvPr/>
        </p:nvSpPr>
        <p:spPr>
          <a:xfrm>
            <a:off x="5237525" y="5615308"/>
            <a:ext cx="6778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13286A-8BB2-4EE8-9016-84889D41CA10}"/>
              </a:ext>
            </a:extLst>
          </p:cNvPr>
          <p:cNvSpPr txBox="1"/>
          <p:nvPr/>
        </p:nvSpPr>
        <p:spPr>
          <a:xfrm>
            <a:off x="5813321" y="5792722"/>
            <a:ext cx="1795608" cy="57785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</a:rPr>
              <a:t>Pick one.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E9690EE-0611-455E-9AD4-B8F6B239A26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53361" y="2174204"/>
            <a:ext cx="6263842" cy="30945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each day during Hanukkah, people light one candle on the menorah. 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blessing is offered when the candles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are lit each night. The candle in the middle is used to light the other candles.</a:t>
            </a: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689CB8-8CB2-4CA7-9680-81387ECC35A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5471" y="444722"/>
            <a:ext cx="7158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HelloMummy" panose="02000603000000000000" pitchFamily="2" charset="0"/>
              </a:rPr>
              <a:t>TRADITIONS $300</a:t>
            </a:r>
          </a:p>
        </p:txBody>
      </p:sp>
      <p:pic>
        <p:nvPicPr>
          <p:cNvPr id="19" name="Picture 2" descr="Image result for hanukkah">
            <a:extLst>
              <a:ext uri="{FF2B5EF4-FFF2-40B4-BE49-F238E27FC236}">
                <a16:creationId xmlns:a16="http://schemas.microsoft.com/office/drawing/2014/main" id="{1A64011C-05CA-42A9-89A1-C6919526C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04" y="444722"/>
            <a:ext cx="4078102" cy="531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E58B316-BD96-43A9-B572-909278532D8A}"/>
              </a:ext>
            </a:extLst>
          </p:cNvPr>
          <p:cNvSpPr txBox="1"/>
          <p:nvPr/>
        </p:nvSpPr>
        <p:spPr>
          <a:xfrm>
            <a:off x="811670" y="1512598"/>
            <a:ext cx="63868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B. 8 days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373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45E939B-17C5-452A-99C8-7C47AA307BB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50774" y="406379"/>
            <a:ext cx="7674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10101"/>
                </a:solidFill>
                <a:latin typeface="Arial" panose="020B0604020202020204" pitchFamily="34" charset="0"/>
                <a:ea typeface="HelloMummy" panose="02000603000000000000" pitchFamily="2" charset="0"/>
              </a:rPr>
              <a:t>POTPOURRI $100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AA6B79-E057-40F6-AFB8-2437A440861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95618" y="1724976"/>
            <a:ext cx="5801647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</a:rPr>
              <a:t>'Twas</a:t>
            </a:r>
            <a:r>
              <a:rPr lang="en-US" sz="2800" dirty="0">
                <a:latin typeface="Arial" panose="020B0604020202020204" pitchFamily="34" charset="0"/>
              </a:rPr>
              <a:t> the night before Christmas, </a:t>
            </a:r>
          </a:p>
          <a:p>
            <a:pPr fontAlgn="base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</a:rPr>
              <a:t>When all through the house</a:t>
            </a:r>
          </a:p>
          <a:p>
            <a:pPr fontAlgn="base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</a:rPr>
              <a:t>Not a creature was stirring,</a:t>
            </a:r>
          </a:p>
          <a:p>
            <a:pPr fontAlgn="base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</a:rPr>
              <a:t>Not even a ___________</a:t>
            </a:r>
          </a:p>
        </p:txBody>
      </p:sp>
      <p:pic>
        <p:nvPicPr>
          <p:cNvPr id="18" name="Picture 2" descr="Image result for twas the night before christmas">
            <a:extLst>
              <a:ext uri="{FF2B5EF4-FFF2-40B4-BE49-F238E27FC236}">
                <a16:creationId xmlns:a16="http://schemas.microsoft.com/office/drawing/2014/main" id="{4E9073AF-6674-466D-85BB-C9A2F5A11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4" y="557562"/>
            <a:ext cx="3805756" cy="57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8F7BB4-681A-4CAD-A16E-33D5B8AE0CDB}"/>
              </a:ext>
            </a:extLst>
          </p:cNvPr>
          <p:cNvSpPr txBox="1"/>
          <p:nvPr/>
        </p:nvSpPr>
        <p:spPr>
          <a:xfrm>
            <a:off x="8052147" y="3729411"/>
            <a:ext cx="68858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latin typeface="Arial" panose="020B0604020202020204" pitchFamily="34" charset="0"/>
              </a:rPr>
              <a:t>?</a:t>
            </a:r>
            <a:endParaRPr lang="en-US" sz="2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8657B4-C143-4D58-B081-C6B7F7BE6C9C}"/>
              </a:ext>
            </a:extLst>
          </p:cNvPr>
          <p:cNvSpPr txBox="1"/>
          <p:nvPr/>
        </p:nvSpPr>
        <p:spPr>
          <a:xfrm>
            <a:off x="8453904" y="5289494"/>
            <a:ext cx="292871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</a:rPr>
              <a:t>Click ANSWER.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505417E0-F2FA-457F-AAC7-DB519AA679B9}"/>
              </a:ext>
            </a:extLst>
          </p:cNvPr>
          <p:cNvSpPr/>
          <p:nvPr/>
        </p:nvSpPr>
        <p:spPr>
          <a:xfrm rot="17784609">
            <a:off x="8995525" y="5765069"/>
            <a:ext cx="300341" cy="651180"/>
          </a:xfrm>
          <a:prstGeom prst="downArrow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82866D7-EA73-4604-BDA5-D3A0A0D38115}"/>
              </a:ext>
            </a:extLst>
          </p:cNvPr>
          <p:cNvSpPr/>
          <p:nvPr/>
        </p:nvSpPr>
        <p:spPr>
          <a:xfrm>
            <a:off x="8018208" y="5360688"/>
            <a:ext cx="677834" cy="677834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13150D-9F3F-4F92-8CF4-B79F28AFC39C}"/>
              </a:ext>
            </a:extLst>
          </p:cNvPr>
          <p:cNvSpPr txBox="1"/>
          <p:nvPr/>
        </p:nvSpPr>
        <p:spPr>
          <a:xfrm>
            <a:off x="8190786" y="5431169"/>
            <a:ext cx="3389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2_Custom Design">
  <a:themeElements>
    <a:clrScheme name="Jeopardy Game board link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ck to Bo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hare your pl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eneric">
  <a:themeElements>
    <a:clrScheme name="Jeopardy Game board link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nsw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Questio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lain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35662</TotalTime>
  <Words>706</Words>
  <Application>Microsoft Office PowerPoint</Application>
  <PresentationFormat>Widescreen</PresentationFormat>
  <Paragraphs>96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KG Blank Space Solid</vt:lpstr>
      <vt:lpstr>2_Custom Design</vt:lpstr>
      <vt:lpstr>1_Back to Board</vt:lpstr>
      <vt:lpstr>1_Share your plan</vt:lpstr>
      <vt:lpstr>3_Custom Design</vt:lpstr>
      <vt:lpstr>Generic</vt:lpstr>
      <vt:lpstr>Answer Slide</vt:lpstr>
      <vt:lpstr>Question Slide</vt:lpstr>
      <vt:lpstr>plain 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Collazo</dc:creator>
  <cp:lastModifiedBy>Leigh Collazo</cp:lastModifiedBy>
  <cp:revision>725</cp:revision>
  <dcterms:created xsi:type="dcterms:W3CDTF">2018-11-23T03:52:11Z</dcterms:created>
  <dcterms:modified xsi:type="dcterms:W3CDTF">2021-11-17T00:28:15Z</dcterms:modified>
</cp:coreProperties>
</file>